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92" r:id="rId18"/>
    <p:sldId id="293" r:id="rId19"/>
    <p:sldId id="294" r:id="rId20"/>
    <p:sldId id="297" r:id="rId21"/>
    <p:sldId id="295" r:id="rId22"/>
    <p:sldId id="296" r:id="rId23"/>
    <p:sldId id="298" r:id="rId24"/>
    <p:sldId id="299" r:id="rId25"/>
    <p:sldId id="300" r:id="rId26"/>
    <p:sldId id="290" r:id="rId27"/>
    <p:sldId id="303" r:id="rId28"/>
    <p:sldId id="302" r:id="rId29"/>
    <p:sldId id="304" r:id="rId30"/>
    <p:sldId id="305" r:id="rId31"/>
    <p:sldId id="306" r:id="rId32"/>
    <p:sldId id="289" r:id="rId33"/>
    <p:sldId id="273" r:id="rId34"/>
    <p:sldId id="301" r:id="rId35"/>
    <p:sldId id="283" r:id="rId36"/>
    <p:sldId id="284" r:id="rId37"/>
    <p:sldId id="285" r:id="rId38"/>
    <p:sldId id="286" r:id="rId39"/>
    <p:sldId id="287" r:id="rId40"/>
    <p:sldId id="275" r:id="rId41"/>
    <p:sldId id="279" r:id="rId42"/>
    <p:sldId id="280" r:id="rId43"/>
    <p:sldId id="288" r:id="rId44"/>
    <p:sldId id="281" r:id="rId45"/>
    <p:sldId id="282" r:id="rId46"/>
    <p:sldId id="274" r:id="rId47"/>
    <p:sldId id="27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0E7004-1746-274E-A1B9-25BEE149EB89}">
          <p14:sldIdLst>
            <p14:sldId id="256"/>
            <p14:sldId id="258"/>
            <p14:sldId id="257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92"/>
            <p14:sldId id="293"/>
            <p14:sldId id="294"/>
            <p14:sldId id="297"/>
            <p14:sldId id="295"/>
            <p14:sldId id="296"/>
            <p14:sldId id="298"/>
            <p14:sldId id="299"/>
            <p14:sldId id="300"/>
            <p14:sldId id="290"/>
            <p14:sldId id="303"/>
            <p14:sldId id="302"/>
            <p14:sldId id="304"/>
            <p14:sldId id="305"/>
            <p14:sldId id="306"/>
            <p14:sldId id="289"/>
            <p14:sldId id="273"/>
            <p14:sldId id="301"/>
            <p14:sldId id="283"/>
            <p14:sldId id="284"/>
            <p14:sldId id="285"/>
            <p14:sldId id="286"/>
            <p14:sldId id="287"/>
          </p14:sldIdLst>
        </p14:section>
        <p14:section name="Day 2" id="{E385AF75-70EC-574B-9A6C-B2D18141E179}">
          <p14:sldIdLst>
            <p14:sldId id="275"/>
            <p14:sldId id="279"/>
            <p14:sldId id="280"/>
            <p14:sldId id="288"/>
            <p14:sldId id="281"/>
            <p14:sldId id="282"/>
            <p14:sldId id="274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35"/>
    <p:restoredTop sz="94729"/>
  </p:normalViewPr>
  <p:slideViewPr>
    <p:cSldViewPr snapToGrid="0" snapToObjects="1">
      <p:cViewPr>
        <p:scale>
          <a:sx n="79" d="100"/>
          <a:sy n="79" d="100"/>
        </p:scale>
        <p:origin x="416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54500-F27D-B34C-A15A-A9A14D830115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B2BD8-21F1-C242-9009-8B4ACAD2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5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4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2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27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9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1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8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8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8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3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5ED2A-ABEA-9840-BBA6-84599C6F6C10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9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8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3" Type="http://schemas.microsoft.com/office/2007/relationships/hdphoto" Target="../media/hdphoto10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microsoft.com/office/2007/relationships/hdphoto" Target="../media/hdphoto1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microsoft.com/office/2007/relationships/hdphoto" Target="../media/hdphoto13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dragging-views-gestures-tutorial-ios10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local-notification-tutorial-ios10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stopwatch-tutoria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content/referencelibrary/GettingStarted/DevelopiOSAppsSwift/BuildABasicUI.html#//apple_ref/doc/uid/TP40015214-CH5-SW1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1.wdp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App Development With Swift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4 Workshops</a:t>
            </a:r>
          </a:p>
          <a:p>
            <a:r>
              <a:rPr lang="en-US" dirty="0" smtClean="0"/>
              <a:t>Ages 13 - 16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4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string is something that isn’t a number.</a:t>
            </a:r>
          </a:p>
          <a:p>
            <a:r>
              <a:rPr lang="en-US" dirty="0" smtClean="0"/>
              <a:t>A string can have a combination of letters.</a:t>
            </a:r>
          </a:p>
          <a:p>
            <a:r>
              <a:rPr lang="en-US" dirty="0" smtClean="0"/>
              <a:t>A string can also contain numbers, spaces, and other characters.</a:t>
            </a:r>
          </a:p>
          <a:p>
            <a:r>
              <a:rPr lang="en-US" dirty="0" smtClean="0"/>
              <a:t>Besides storing values as numbers, we can store them as strings: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Strings are defined with double quotation marks (</a:t>
            </a:r>
            <a:r>
              <a:rPr lang="mr-IN" dirty="0" smtClean="0"/>
              <a:t>""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5" t="60520" r="20690" b="29417"/>
          <a:stretch/>
        </p:blipFill>
        <p:spPr>
          <a:xfrm>
            <a:off x="1186931" y="4089548"/>
            <a:ext cx="6716706" cy="10389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65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 Concatenation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/>
              <a:t>Strings can be joined together. This is called concatenation.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is the output:</a:t>
            </a:r>
          </a:p>
          <a:p>
            <a:endParaRPr lang="en-US" dirty="0" smtClean="0"/>
          </a:p>
          <a:p>
            <a:r>
              <a:rPr lang="en-US" dirty="0" smtClean="0"/>
              <a:t>Can you amend the code so that there’s a space between the 2 names?</a:t>
            </a:r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6" t="83484" r="50782" b="12077"/>
          <a:stretch/>
        </p:blipFill>
        <p:spPr>
          <a:xfrm>
            <a:off x="3956957" y="4278057"/>
            <a:ext cx="3092361" cy="5953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0" t="49106" r="26255" b="37241"/>
          <a:stretch/>
        </p:blipFill>
        <p:spPr>
          <a:xfrm>
            <a:off x="1175657" y="2335473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0" t="64586" r="19543" b="30115"/>
          <a:stretch/>
        </p:blipFill>
        <p:spPr>
          <a:xfrm>
            <a:off x="1175657" y="5893488"/>
            <a:ext cx="7263050" cy="5712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304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573" y="269130"/>
            <a:ext cx="11390456" cy="6588870"/>
          </a:xfrm>
        </p:spPr>
        <p:txBody>
          <a:bodyPr>
            <a:normAutofit/>
          </a:bodyPr>
          <a:lstStyle/>
          <a:p>
            <a:r>
              <a:rPr lang="en-US" dirty="0" smtClean="0"/>
              <a:t>Run this code: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output is:</a:t>
            </a:r>
          </a:p>
          <a:p>
            <a:endParaRPr lang="en-US" dirty="0"/>
          </a:p>
          <a:p>
            <a:r>
              <a:rPr lang="en-US" dirty="0" smtClean="0"/>
              <a:t>Run this code: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What does the error mean? And how do we fix it?</a:t>
            </a:r>
          </a:p>
          <a:p>
            <a:pPr lvl="1"/>
            <a:r>
              <a:rPr lang="en-US" dirty="0" smtClean="0"/>
              <a:t>The error says that we can’t mix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ea typeface="Consolas" charset="0"/>
                <a:cs typeface="Consolas" charset="0"/>
              </a:rPr>
              <a:t> together when we concatenate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fix the error by converting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/>
              <a:t> to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5" t="61110" r="15789" b="34044"/>
          <a:stretch/>
        </p:blipFill>
        <p:spPr>
          <a:xfrm>
            <a:off x="615430" y="866859"/>
            <a:ext cx="11281599" cy="4721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" t="85818" r="50393" b="10662"/>
          <a:stretch/>
        </p:blipFill>
        <p:spPr>
          <a:xfrm>
            <a:off x="2975858" y="1853830"/>
            <a:ext cx="7074754" cy="3728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8" t="56790" r="38272" b="29384"/>
          <a:stretch/>
        </p:blipFill>
        <p:spPr>
          <a:xfrm>
            <a:off x="615430" y="3432561"/>
            <a:ext cx="4668280" cy="12690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91" t="18009" r="76479" b="74287"/>
          <a:stretch/>
        </p:blipFill>
        <p:spPr>
          <a:xfrm>
            <a:off x="6745596" y="3406714"/>
            <a:ext cx="4015143" cy="1294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1035" y="2821860"/>
            <a:ext cx="2603476" cy="529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error is: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763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Type Conversion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Swift, we convert a value from 1 type to another by creating another version of it. We say that we make an instance of the desired type.</a:t>
            </a:r>
          </a:p>
          <a:p>
            <a:r>
              <a:rPr lang="en-US" dirty="0" smtClean="0"/>
              <a:t>Run the following code: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String()</a:t>
            </a:r>
          </a:p>
          <a:p>
            <a:endParaRPr lang="en-US" dirty="0"/>
          </a:p>
          <a:p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():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= “10”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r>
              <a:rPr lang="en-US" dirty="0" smtClean="0">
                <a:solidFill>
                  <a:srgbClr val="FF0000"/>
                </a:solidFill>
              </a:rPr>
              <a:t> = “20”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sum =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+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\()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0" t="49106" r="26255" b="37241"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74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 you know what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Double()</a:t>
            </a:r>
            <a:r>
              <a:rPr lang="en-US" dirty="0" smtClean="0">
                <a:solidFill>
                  <a:srgbClr val="FF0000"/>
                </a:solidFill>
              </a:rPr>
              <a:t> and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Float()</a:t>
            </a:r>
            <a:r>
              <a:rPr lang="en-US" dirty="0" smtClean="0">
                <a:solidFill>
                  <a:srgbClr val="FF0000"/>
                </a:solidFill>
              </a:rPr>
              <a:t> do?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Run the following code: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10.5”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20.5”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sum =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+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In this case, we can convert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to either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dirty="0" smtClean="0"/>
              <a:t> 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. Both will give an accurate answer because the values of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rectangleHeight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rectangleWidth</a:t>
            </a:r>
            <a:r>
              <a:rPr lang="en-US" dirty="0" smtClean="0"/>
              <a:t> have only 1 decimal place.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0" t="49106" r="26255" b="37241"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262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Flow Control: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b="1" dirty="0" smtClean="0"/>
              <a:t> statement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1" t="78334" r="55425" b="11666"/>
          <a:stretch/>
        </p:blipFill>
        <p:spPr>
          <a:xfrm>
            <a:off x="5709736" y="2414089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0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#1: Hello World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Click the “Create a new </a:t>
            </a:r>
            <a:r>
              <a:rPr lang="en-US" dirty="0" err="1" smtClean="0"/>
              <a:t>Xcode</a:t>
            </a:r>
            <a:r>
              <a:rPr lang="en-US" dirty="0" smtClean="0"/>
              <a:t> project” option.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15" t="14034" r="43851" b="34269"/>
          <a:stretch/>
        </p:blipFill>
        <p:spPr>
          <a:xfrm>
            <a:off x="6612113" y="1333494"/>
            <a:ext cx="4779578" cy="45913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030407" y="4546599"/>
            <a:ext cx="4276436" cy="4572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Select the “Single View App” template.</a:t>
            </a:r>
          </a:p>
          <a:p>
            <a:pPr lvl="2"/>
            <a:r>
              <a:rPr lang="en-US" dirty="0" smtClean="0"/>
              <a:t>A template is a blank project that has some basic Swift code already in it.</a:t>
            </a:r>
          </a:p>
          <a:p>
            <a:pPr lvl="2"/>
            <a:endParaRPr lang="en-US" dirty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 Single View App is the most basic app. It has only 1 page (called a “</a:t>
            </a:r>
            <a:r>
              <a:rPr lang="en-US" smtClean="0">
                <a:solidFill>
                  <a:srgbClr val="FF0000"/>
                </a:solidFill>
              </a:rPr>
              <a:t>view”).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70" t="6915" r="25376" b="34894"/>
          <a:stretch/>
        </p:blipFill>
        <p:spPr>
          <a:xfrm>
            <a:off x="6338726" y="1385888"/>
            <a:ext cx="5558197" cy="39907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479932" y="2066192"/>
            <a:ext cx="1046284" cy="8001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Fill out these fields</a:t>
            </a:r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34" t="7033" r="25347" b="34642"/>
          <a:stretch/>
        </p:blipFill>
        <p:spPr>
          <a:xfrm>
            <a:off x="6415763" y="1182874"/>
            <a:ext cx="5576207" cy="3999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816816" y="2037347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Uncheck the “Create </a:t>
            </a:r>
            <a:r>
              <a:rPr lang="en-US" dirty="0" err="1" smtClean="0">
                <a:solidFill>
                  <a:srgbClr val="FF0000"/>
                </a:solidFill>
              </a:rPr>
              <a:t>Git</a:t>
            </a:r>
            <a:r>
              <a:rPr lang="en-US" dirty="0" smtClean="0">
                <a:solidFill>
                  <a:srgbClr val="FF0000"/>
                </a:solidFill>
              </a:rPr>
              <a:t> repository  on my Mac”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We will get back to this option in a little while.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90" t="42270" r="26198" b="46357"/>
          <a:stretch/>
        </p:blipFill>
        <p:spPr>
          <a:xfrm>
            <a:off x="3517899" y="1981521"/>
            <a:ext cx="8287473" cy="11921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784732" y="2775283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3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Requirements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You’ll need the following: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Apple-branded computer (e.g. MacBook Air or MacBook Pro)</a:t>
            </a:r>
          </a:p>
          <a:p>
            <a:pPr lvl="1"/>
            <a:r>
              <a:rPr lang="en-US" dirty="0" smtClean="0"/>
              <a:t>The computer needs to be running </a:t>
            </a:r>
            <a:r>
              <a:rPr lang="en-US" dirty="0" err="1" smtClean="0"/>
              <a:t>MacOS</a:t>
            </a:r>
            <a:r>
              <a:rPr lang="en-US" dirty="0" smtClean="0"/>
              <a:t> </a:t>
            </a:r>
            <a:r>
              <a:rPr lang="en-US" dirty="0"/>
              <a:t>Sierra (10.12.6) or </a:t>
            </a:r>
            <a:r>
              <a:rPr lang="en-US" dirty="0" smtClean="0"/>
              <a:t>higher</a:t>
            </a:r>
          </a:p>
          <a:p>
            <a:pPr lvl="1"/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/>
              <a:t>The following is optional (for testing your app on a real device):</a:t>
            </a:r>
          </a:p>
          <a:p>
            <a:pPr lvl="1"/>
            <a:r>
              <a:rPr lang="en-US" dirty="0" smtClean="0"/>
              <a:t>Either an iPad</a:t>
            </a:r>
            <a:r>
              <a:rPr lang="en-US" dirty="0"/>
              <a:t>, iPhone, or iPod Touch running iOS 10 or </a:t>
            </a:r>
            <a:r>
              <a:rPr lang="en-US" dirty="0" smtClean="0"/>
              <a:t>higher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9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to the </a:t>
            </a:r>
            <a:r>
              <a:rPr lang="en-US" b="1" dirty="0" err="1" smtClean="0"/>
              <a:t>Xcode</a:t>
            </a:r>
            <a:r>
              <a:rPr lang="en-US" b="1" dirty="0" smtClean="0"/>
              <a:t>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Before we go any further, let’s take a quick look at the </a:t>
            </a:r>
            <a:r>
              <a:rPr lang="en-US" dirty="0" err="1" smtClean="0">
                <a:solidFill>
                  <a:srgbClr val="FF0000"/>
                </a:solidFill>
              </a:rPr>
              <a:t>Xcode</a:t>
            </a:r>
            <a:r>
              <a:rPr lang="en-US" dirty="0" smtClean="0">
                <a:solidFill>
                  <a:srgbClr val="FF0000"/>
                </a:solidFill>
              </a:rPr>
              <a:t> interface.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21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Run the app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You’ll see a blank screen.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Now let’s add some text on the screen.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82728" y="2075492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" t="2922" r="73099" b="93450"/>
          <a:stretch/>
        </p:blipFill>
        <p:spPr>
          <a:xfrm>
            <a:off x="1167067" y="2225159"/>
            <a:ext cx="2877606" cy="248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88" t="14449" r="36752" b="11973"/>
          <a:stretch/>
        </p:blipFill>
        <p:spPr>
          <a:xfrm>
            <a:off x="7810221" y="983850"/>
            <a:ext cx="2848524" cy="50459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89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571500"/>
            <a:ext cx="5359401" cy="6115050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Open the storyboard by double-clicking the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>
                <a:solidFill>
                  <a:srgbClr val="FF0000"/>
                </a:solidFill>
              </a:rPr>
              <a:t> file in the project navigator (on the left side of the screen).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 A storyboard is a visual representation of the app’s user interface.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 smtClean="0"/>
              <a:t>Xcode</a:t>
            </a:r>
            <a:r>
              <a:rPr lang="en-US" dirty="0" smtClean="0"/>
              <a:t> opens storyboards in Interface Builder. This is its default visual interface editor.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background of the storyboard is called the canvas. Let’s drag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 to it to create some text.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" t="2608" r="49581" b="19646"/>
          <a:stretch/>
        </p:blipFill>
        <p:spPr>
          <a:xfrm>
            <a:off x="6517567" y="810739"/>
            <a:ext cx="5303521" cy="53317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410450" y="2039969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747350"/>
            <a:ext cx="5359401" cy="6115050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Click on the 3</a:t>
            </a:r>
            <a:r>
              <a:rPr lang="en-US" baseline="30000" dirty="0" smtClean="0"/>
              <a:t>rd</a:t>
            </a:r>
            <a:r>
              <a:rPr lang="en-US" dirty="0" smtClean="0"/>
              <a:t> button on the bottom of the utility area (the bottom right of Interface Builder).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This shows the Object library. Scroll down and find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into the filter field at the bottom to find the object quickly.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see the Object library by choosing View &gt; Utilities &gt; Show Object Library.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26" t="51015" r="31280" b="19807"/>
          <a:stretch/>
        </p:blipFill>
        <p:spPr>
          <a:xfrm>
            <a:off x="6637223" y="1177347"/>
            <a:ext cx="4784290" cy="49033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7412440" y="3602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64840" y="5126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80185" cy="4351338"/>
          </a:xfrm>
        </p:spPr>
        <p:txBody>
          <a:bodyPr/>
          <a:lstStyle/>
          <a:p>
            <a:r>
              <a:rPr lang="en-US" dirty="0" smtClean="0"/>
              <a:t>Drag and drop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onto the canvas.</a:t>
            </a:r>
          </a:p>
          <a:p>
            <a:endParaRPr lang="en-US" dirty="0"/>
          </a:p>
          <a:p>
            <a:r>
              <a:rPr lang="en-US" dirty="0" smtClean="0"/>
              <a:t>Position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at the top of the canvas, and so that it’s in the horizontal </a:t>
            </a:r>
            <a:r>
              <a:rPr lang="en-US" dirty="0" err="1" smtClean="0"/>
              <a:t>centre</a:t>
            </a:r>
            <a:r>
              <a:rPr lang="en-US" dirty="0" smtClean="0"/>
              <a:t> (a blue guideline appears once you’ve dragged it to the </a:t>
            </a:r>
            <a:r>
              <a:rPr lang="en-US" dirty="0" err="1" smtClean="0"/>
              <a:t>centre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62" t="15999" r="50457" b="22668"/>
          <a:stretch/>
        </p:blipFill>
        <p:spPr>
          <a:xfrm>
            <a:off x="7481346" y="845532"/>
            <a:ext cx="3613374" cy="53314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3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6248"/>
            <a:ext cx="5580185" cy="57259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Double-click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to change its text. </a:t>
            </a:r>
          </a:p>
          <a:p>
            <a:endParaRPr lang="en-US" dirty="0"/>
          </a:p>
          <a:p>
            <a:r>
              <a:rPr lang="en-US" dirty="0" smtClean="0"/>
              <a:t>Change the text to “Hello word”.</a:t>
            </a:r>
          </a:p>
          <a:p>
            <a:endParaRPr lang="en-US" dirty="0"/>
          </a:p>
          <a:p>
            <a:r>
              <a:rPr lang="en-US" dirty="0" smtClean="0"/>
              <a:t>Close the Interface Builder window and run the app again.</a:t>
            </a:r>
          </a:p>
          <a:p>
            <a:endParaRPr lang="en-US" dirty="0"/>
          </a:p>
          <a:p>
            <a:r>
              <a:rPr lang="en-US" dirty="0" smtClean="0"/>
              <a:t>You should see the words “Hello world” on the screen.</a:t>
            </a:r>
          </a:p>
          <a:p>
            <a:endParaRPr lang="en-US" dirty="0"/>
          </a:p>
          <a:p>
            <a:r>
              <a:rPr lang="en-US" dirty="0" smtClean="0"/>
              <a:t>Congratulations! You’ve created a Hello World iOS app!</a:t>
            </a:r>
          </a:p>
          <a:p>
            <a:endParaRPr lang="en-US" dirty="0"/>
          </a:p>
          <a:p>
            <a:r>
              <a:rPr lang="en-US" dirty="0" smtClean="0"/>
              <a:t>This app is pretty plain, so let’s make it do something.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2" t="13985" r="37103" b="12464"/>
          <a:stretch/>
        </p:blipFill>
        <p:spPr>
          <a:xfrm>
            <a:off x="7948246" y="606248"/>
            <a:ext cx="3267042" cy="57976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66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26" t="51015" r="31280" b="19807"/>
          <a:stretch/>
        </p:blipFill>
        <p:spPr>
          <a:xfrm>
            <a:off x="6709679" y="945268"/>
            <a:ext cx="5020002" cy="51449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789539"/>
            <a:ext cx="5448300" cy="5300662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Let’s creat</a:t>
            </a:r>
            <a:r>
              <a:rPr lang="en-US" dirty="0" smtClean="0"/>
              <a:t>e our first interactive app.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Our app will let us type in our name, and it will show the text “Hello [name], how are you?”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need to drag another 2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objects onto the canvas, so go ahead and do that.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position the </a:t>
            </a:r>
            <a:r>
              <a:rPr lang="en-US" dirty="0" smtClean="0">
                <a:ea typeface="Consolas" charset="0"/>
                <a:cs typeface="Consolas" charset="0"/>
              </a:rPr>
              <a:t>Label objects soon.</a:t>
            </a:r>
            <a:r>
              <a:rPr lang="en-US" dirty="0"/>
              <a:t> </a:t>
            </a:r>
            <a:r>
              <a:rPr lang="en-US" dirty="0" smtClean="0"/>
              <a:t>For now, place it anywhere on the canvas.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/>
              <a:t>into </a:t>
            </a:r>
            <a:r>
              <a:rPr lang="en-US" dirty="0"/>
              <a:t>the filter field at the bottom to find the object quickly.</a:t>
            </a:r>
          </a:p>
          <a:p>
            <a:pPr lvl="1"/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709679" y="2716842"/>
            <a:ext cx="5020002" cy="12083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81385" y="5615491"/>
            <a:ext cx="4458390" cy="4747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85394" y="945268"/>
            <a:ext cx="596348" cy="53348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532489"/>
            <a:ext cx="5448300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We’ll also need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for the user input (to type in his/her name),  so drag that object onto the canvas.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the next slide, we’ll position these 3 UI (user interface) elements. For now, place them anywhere on the canvas.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</a:t>
            </a:r>
            <a:r>
              <a:rPr lang="en-US" dirty="0"/>
              <a:t>into the filter field at the bottom to find the object quickly.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158" t="70629" r="2282" b="607"/>
          <a:stretch/>
        </p:blipFill>
        <p:spPr>
          <a:xfrm>
            <a:off x="6709679" y="977542"/>
            <a:ext cx="4993725" cy="51126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709679" y="1601717"/>
            <a:ext cx="4993725" cy="12645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59880" y="5578235"/>
            <a:ext cx="4543524" cy="5119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63878" y="945268"/>
            <a:ext cx="596348" cy="5119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1442"/>
            <a:ext cx="5745479" cy="6163056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Position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objects one below the other, near the top of the screen.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Place the other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 bit below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Double-click on the top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and rename it to “Name”. You can make the object bigger by dragging it’s handles.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Double-click on the other Label object and rename it to “Hello there!”.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Stretch out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so that it occupies the whole screen width, leaving some margins on the 2 sides.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30" t="15476" r="29963" b="22994"/>
          <a:stretch/>
        </p:blipFill>
        <p:spPr>
          <a:xfrm>
            <a:off x="7197988" y="438912"/>
            <a:ext cx="3257663" cy="58521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7289800" y="985520"/>
            <a:ext cx="501136" cy="2336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89800" y="1219200"/>
            <a:ext cx="3083231" cy="3932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9799" y="1846168"/>
            <a:ext cx="868681" cy="27727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069689" y="91769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2" idx="1"/>
            <a:endCxn id="9" idx="3"/>
          </p:cNvCxnSpPr>
          <p:nvPr/>
        </p:nvCxnSpPr>
        <p:spPr>
          <a:xfrm flipH="1">
            <a:off x="7790936" y="1102360"/>
            <a:ext cx="3278753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851433" y="1226681"/>
            <a:ext cx="112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Text Field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stCxn id="16" idx="1"/>
            <a:endCxn id="10" idx="3"/>
          </p:cNvCxnSpPr>
          <p:nvPr/>
        </p:nvCxnSpPr>
        <p:spPr>
          <a:xfrm flipH="1">
            <a:off x="10373031" y="1411347"/>
            <a:ext cx="478402" cy="449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069689" y="177365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>
            <a:stCxn id="22" idx="1"/>
            <a:endCxn id="11" idx="3"/>
          </p:cNvCxnSpPr>
          <p:nvPr/>
        </p:nvCxnSpPr>
        <p:spPr>
          <a:xfrm flipH="1">
            <a:off x="8158480" y="1958318"/>
            <a:ext cx="2911209" cy="264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11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6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119188"/>
            <a:ext cx="5448300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You can also rename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by clicking on it and then typing into the top section of the Attributes inspector (click on the “Show the Attributes inspector” tab)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also add some placeholder text 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object, so that the user gets a hint of what to type into  it.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Click on the Text Field </a:t>
            </a:r>
            <a:r>
              <a:rPr lang="en-US" dirty="0" err="1" smtClean="0"/>
              <a:t>bject</a:t>
            </a:r>
            <a:r>
              <a:rPr lang="en-US" dirty="0" smtClean="0"/>
              <a:t> on the canvas, and then in the Attributes inspector type in “Please type in your name”.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77" t="6824" r="2210" b="82630"/>
          <a:stretch/>
        </p:blipFill>
        <p:spPr>
          <a:xfrm>
            <a:off x="6859766" y="982092"/>
            <a:ext cx="4310544" cy="15859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015038" y="996492"/>
            <a:ext cx="490912" cy="42386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28640" y="2193099"/>
            <a:ext cx="2818835" cy="3108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8" t="6723" r="2141" b="70195"/>
          <a:stretch/>
        </p:blipFill>
        <p:spPr>
          <a:xfrm>
            <a:off x="6859766" y="3005391"/>
            <a:ext cx="4307627" cy="34424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8240558" y="6108953"/>
            <a:ext cx="2818835" cy="2558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13579" y="3001052"/>
            <a:ext cx="492371" cy="4609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9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1 </a:t>
            </a:r>
            <a:r>
              <a:rPr lang="mr-IN" b="1" dirty="0" smtClean="0"/>
              <a:t>–</a:t>
            </a:r>
            <a:r>
              <a:rPr lang="en-US" b="1" dirty="0" smtClean="0"/>
              <a:t> An Introduction to Swift and the First App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Swift is a computer programming language. It can be used to create mobile apps for iOS (Apple) devices.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Anything else to say about Swift?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2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910" t="7143" r="2281" b="59070"/>
          <a:stretch/>
        </p:blipFill>
        <p:spPr>
          <a:xfrm>
            <a:off x="6714226" y="589247"/>
            <a:ext cx="4934588" cy="58513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9858"/>
            <a:ext cx="5513614" cy="636814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Now let’s edit the attributes of the keyboard that appears when the user types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</a:t>
            </a:r>
          </a:p>
          <a:p>
            <a:endParaRPr lang="en-US" dirty="0"/>
          </a:p>
          <a:p>
            <a:r>
              <a:rPr lang="en-US" dirty="0" smtClean="0"/>
              <a:t>We’ll make it such that a ”Done” button is shown (instead of the usual “Return” button). </a:t>
            </a:r>
          </a:p>
          <a:p>
            <a:endParaRPr lang="en-US" dirty="0"/>
          </a:p>
          <a:p>
            <a:r>
              <a:rPr lang="en-US" dirty="0" smtClean="0"/>
              <a:t>To do this, 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 and in the Attributes inspector change the Return Key field from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Default</a:t>
            </a:r>
            <a:r>
              <a:rPr lang="en-US" dirty="0" smtClean="0"/>
              <a:t>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We can also make it such that something must be typed into the Text Field object, before the “Done” button appears.</a:t>
            </a:r>
          </a:p>
          <a:p>
            <a:endParaRPr lang="en-US" dirty="0"/>
          </a:p>
          <a:p>
            <a:r>
              <a:rPr lang="en-US" dirty="0" smtClean="0"/>
              <a:t>Select the Auto-enable Return Key.</a:t>
            </a:r>
          </a:p>
          <a:p>
            <a:endParaRPr lang="en-US" dirty="0"/>
          </a:p>
          <a:p>
            <a:r>
              <a:rPr lang="en-US" dirty="0" smtClean="0"/>
              <a:t>This prevents the user from typing in a blank name.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30510" y="5727561"/>
            <a:ext cx="3073886" cy="3215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9218148" y="589243"/>
            <a:ext cx="512466" cy="47587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0" t="14413" r="37173" b="13279"/>
          <a:stretch/>
        </p:blipFill>
        <p:spPr>
          <a:xfrm>
            <a:off x="7045378" y="339786"/>
            <a:ext cx="3524720" cy="61651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210" y="941205"/>
            <a:ext cx="5607570" cy="541462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Test out your app on the simulator.</a:t>
            </a:r>
          </a:p>
          <a:p>
            <a:endParaRPr lang="en-US" dirty="0"/>
          </a:p>
          <a:p>
            <a:r>
              <a:rPr lang="en-US" dirty="0" smtClean="0"/>
              <a:t>It’s a good idea to test things out ever so often after you’ve made some changes.</a:t>
            </a:r>
          </a:p>
          <a:p>
            <a:endParaRPr lang="en-US" dirty="0"/>
          </a:p>
          <a:p>
            <a:r>
              <a:rPr lang="en-US" dirty="0" smtClean="0"/>
              <a:t>Click on the Text Field object. You’ll be able to enter text into it.</a:t>
            </a:r>
          </a:p>
          <a:p>
            <a:endParaRPr lang="en-US" dirty="0"/>
          </a:p>
          <a:p>
            <a:r>
              <a:rPr lang="en-US" dirty="0" smtClean="0"/>
              <a:t>If you don’t see the on-screen iOS keyboard, enable it by going to Hardware &gt; Keyboard, and unselect the Connect Hardware Keyboard option.</a:t>
            </a:r>
          </a:p>
          <a:p>
            <a:endParaRPr lang="en-US" dirty="0"/>
          </a:p>
          <a:p>
            <a:r>
              <a:rPr lang="en-US" dirty="0" smtClean="0"/>
              <a:t>Notice that the iOS keyboard has a Done button (instead of Return), and that it isn’t enabled unless you type something into the Text Field.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733449" y="6160957"/>
            <a:ext cx="836650" cy="343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8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</a:t>
            </a:r>
            <a:r>
              <a:rPr lang="en-US" b="1" dirty="0" smtClean="0">
                <a:solidFill>
                  <a:srgbClr val="FF0000"/>
                </a:solidFill>
              </a:rPr>
              <a:t>#3: </a:t>
            </a:r>
            <a:r>
              <a:rPr lang="en-US" b="1" dirty="0" smtClean="0">
                <a:solidFill>
                  <a:srgbClr val="FF0000"/>
                </a:solidFill>
              </a:rPr>
              <a:t>Question &amp; Answer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asdfasdf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t="19534" r="62068" b="71344"/>
          <a:stretch/>
        </p:blipFill>
        <p:spPr>
          <a:xfrm>
            <a:off x="8366191" y="3253343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79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GitHub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t="19534" r="62068" b="71344"/>
          <a:stretch/>
        </p:blipFill>
        <p:spPr>
          <a:xfrm>
            <a:off x="8133522" y="3285428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01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Deploy on Device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56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#2: Digital Flashcards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18.2 </a:t>
            </a:r>
            <a:r>
              <a:rPr lang="en-US" dirty="0" err="1" smtClean="0">
                <a:solidFill>
                  <a:srgbClr val="FF0000"/>
                </a:solidFill>
              </a:rPr>
              <a:t>ElementQuiz</a:t>
            </a:r>
            <a:r>
              <a:rPr lang="en-US" dirty="0" smtClean="0">
                <a:solidFill>
                  <a:srgbClr val="FF0000"/>
                </a:solidFill>
              </a:rPr>
              <a:t> in the iBook Intro to App Development With Swift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62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#3: Animal Sounds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18.3 </a:t>
            </a:r>
            <a:r>
              <a:rPr lang="en-US" dirty="0" err="1" smtClean="0">
                <a:solidFill>
                  <a:srgbClr val="FF0000"/>
                </a:solidFill>
              </a:rPr>
              <a:t>AnimalSounds</a:t>
            </a:r>
            <a:r>
              <a:rPr lang="en-US" dirty="0" smtClean="0">
                <a:solidFill>
                  <a:srgbClr val="FF0000"/>
                </a:solidFill>
              </a:rPr>
              <a:t> of the iBook Intro to App Development With Swift</a:t>
            </a:r>
          </a:p>
        </p:txBody>
      </p:sp>
    </p:spTree>
    <p:extLst>
      <p:ext uri="{BB962C8B-B14F-4D97-AF65-F5344CB8AC3E}">
        <p14:creationId xmlns:p14="http://schemas.microsoft.com/office/powerpoint/2010/main" val="887234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#4: MCQ Quiz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an MCQ quiz app that asks </a:t>
            </a:r>
            <a:r>
              <a:rPr lang="en-US" dirty="0"/>
              <a:t>2</a:t>
            </a:r>
            <a:r>
              <a:rPr lang="en-US" dirty="0" smtClean="0"/>
              <a:t> questions.</a:t>
            </a:r>
          </a:p>
          <a:p>
            <a:endParaRPr lang="en-US" dirty="0"/>
          </a:p>
          <a:p>
            <a:r>
              <a:rPr lang="en-US" dirty="0" smtClean="0"/>
              <a:t>Store the questions and answers into a dictionary.</a:t>
            </a:r>
          </a:p>
          <a:p>
            <a:endParaRPr lang="en-US" dirty="0"/>
          </a:p>
          <a:p>
            <a:r>
              <a:rPr lang="en-US" dirty="0" smtClean="0"/>
              <a:t>Use a picker view to select the answer (either option A, B, C, or D?), or select the answer from a </a:t>
            </a:r>
            <a:r>
              <a:rPr lang="en-US" dirty="0" err="1" smtClean="0"/>
              <a:t>UITableView</a:t>
            </a:r>
            <a:r>
              <a:rPr lang="en-US" dirty="0" smtClean="0"/>
              <a:t> cell?</a:t>
            </a:r>
          </a:p>
          <a:p>
            <a:endParaRPr lang="en-US" dirty="0"/>
          </a:p>
          <a:p>
            <a:r>
              <a:rPr lang="en-US" dirty="0" smtClean="0"/>
              <a:t>Have a timer? (</a:t>
            </a:r>
            <a:r>
              <a:rPr lang="en-US" dirty="0" smtClean="0">
                <a:solidFill>
                  <a:srgbClr val="FF0000"/>
                </a:solidFill>
              </a:rPr>
              <a:t>See App #3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Show the score at the end of the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</a:t>
            </a:r>
            <a:r>
              <a:rPr lang="en-US" b="1" dirty="0" err="1" smtClean="0">
                <a:solidFill>
                  <a:srgbClr val="FF0000"/>
                </a:solidFill>
              </a:rPr>
              <a:t>Colour</a:t>
            </a:r>
            <a:r>
              <a:rPr lang="en-US" b="1" dirty="0" smtClean="0">
                <a:solidFill>
                  <a:srgbClr val="FF0000"/>
                </a:solidFill>
              </a:rPr>
              <a:t>-Picker App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Lesson 17 of the iBook Intro to App Development With Swift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How to use switches, sliders, and 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61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#6: Drag &amp; Drop</a:t>
            </a:r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drag and drop app</a:t>
            </a:r>
          </a:p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www.ioscreator.com/tutorials/dragging-views-gestures-tutorial-ios10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Create a game where the player needs to avoid the falling blocks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7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Simple Values: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dirty="0" smtClean="0"/>
              <a:t> is used to create a constant.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constant?</a:t>
            </a:r>
          </a:p>
          <a:p>
            <a:pPr lvl="1"/>
            <a:r>
              <a:rPr lang="en-US" dirty="0" smtClean="0"/>
              <a:t>A constant is a value that is defined once, and used many times.</a:t>
            </a:r>
          </a:p>
          <a:p>
            <a:pPr lvl="1"/>
            <a:r>
              <a:rPr lang="en-US" dirty="0" smtClean="0"/>
              <a:t>Once it’s set, you can’t change a constant’s value.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Do you know why we create constants in our code?</a:t>
            </a:r>
          </a:p>
          <a:p>
            <a:pPr lvl="1"/>
            <a:r>
              <a:rPr lang="en-US" dirty="0" smtClean="0"/>
              <a:t>This is to get the computer to help us check for errors in our code. The compiler will give an error if we try to change a constant’s value.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1" t="78334" r="55425" b="11666"/>
          <a:stretch/>
        </p:blipFill>
        <p:spPr>
          <a:xfrm>
            <a:off x="1185863" y="2157415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467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Day 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08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More UI Controls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Picker,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7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Persistent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Tabbed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17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Local Notifications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www.ioscreator.com/tutorials/local-notification-tutorial-ios10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430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0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Tabbed View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87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Paged View?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18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Timer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a timer. </a:t>
            </a:r>
            <a:r>
              <a:rPr lang="en-US" dirty="0"/>
              <a:t>See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www.ioscreator.com/tutorials/stopwatch-tutorial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Have an alarm when the timer reaches zero</a:t>
            </a:r>
          </a:p>
          <a:p>
            <a:endParaRPr lang="en-US" dirty="0"/>
          </a:p>
          <a:p>
            <a:r>
              <a:rPr lang="en-US" dirty="0" smtClean="0"/>
              <a:t>Extension project: Create a stopwatch with a lap button</a:t>
            </a:r>
          </a:p>
          <a:p>
            <a:endParaRPr lang="en-US" dirty="0"/>
          </a:p>
          <a:p>
            <a:r>
              <a:rPr lang="en-US" dirty="0" smtClean="0"/>
              <a:t>Extension project: Create an alarm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#6: Food Tracker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Self-directed learning</a:t>
            </a:r>
          </a:p>
          <a:p>
            <a:endParaRPr lang="en-US" dirty="0"/>
          </a:p>
          <a:p>
            <a:r>
              <a:rPr lang="en-US" dirty="0" smtClean="0"/>
              <a:t>See </a:t>
            </a:r>
            <a:r>
              <a:rPr lang="en-US" dirty="0">
                <a:hlinkClick r:id="rId2"/>
              </a:rPr>
              <a:t>https://developer.apple.com/library/content/referencelibrary/GettingStarted/DevelopiOSAppsSwift/BuildABasicUI.html#//</a:t>
            </a:r>
            <a:r>
              <a:rPr lang="en-US" dirty="0" smtClean="0">
                <a:hlinkClick r:id="rId2"/>
              </a:rPr>
              <a:t>apple_ref/doc/uid/TP40015214-CH5-SW1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836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3381"/>
            <a:ext cx="10515600" cy="5444401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/>
              <a:t> is used to create a variable.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variable?</a:t>
            </a:r>
          </a:p>
          <a:p>
            <a:pPr lvl="1"/>
            <a:r>
              <a:rPr lang="en-US" dirty="0" smtClean="0"/>
              <a:t>A variable is a value that can change many times.</a:t>
            </a:r>
          </a:p>
          <a:p>
            <a:pPr lvl="1"/>
            <a:r>
              <a:rPr lang="en-US" dirty="0" smtClean="0"/>
              <a:t>The value of a variable can change as many times as you need it 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do we need constants and variables in our code?</a:t>
            </a:r>
          </a:p>
          <a:p>
            <a:pPr lvl="1"/>
            <a:r>
              <a:rPr lang="en-US" dirty="0" smtClean="0"/>
              <a:t>So that we can use and reuse values.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1" t="62709" r="55425" b="27707"/>
          <a:stretch/>
        </p:blipFill>
        <p:spPr>
          <a:xfrm>
            <a:off x="1185862" y="1782036"/>
            <a:ext cx="3729037" cy="6572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36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Let’s try some Swift coding!</a:t>
            </a:r>
          </a:p>
          <a:p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, and create a blank playground.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should get this output:</a:t>
            </a: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t="19534" r="62068" b="71344"/>
          <a:stretch/>
        </p:blipFill>
        <p:spPr>
          <a:xfrm>
            <a:off x="1147244" y="3125007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3" t="80275" r="80288" b="15647"/>
          <a:stretch/>
        </p:blipFill>
        <p:spPr>
          <a:xfrm>
            <a:off x="1147244" y="5610969"/>
            <a:ext cx="538141" cy="462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487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596167"/>
            <a:ext cx="7005639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Now run this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happens?</a:t>
            </a:r>
          </a:p>
          <a:p>
            <a:endParaRPr lang="en-US" dirty="0"/>
          </a:p>
          <a:p>
            <a:r>
              <a:rPr lang="en-US" dirty="0" smtClean="0"/>
              <a:t>Can you amend the code so that it works?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20375" y="3935358"/>
            <a:ext cx="13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Answer: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2" t="18348" r="61966" b="67065"/>
          <a:stretch/>
        </p:blipFill>
        <p:spPr>
          <a:xfrm>
            <a:off x="1180990" y="1264611"/>
            <a:ext cx="3402985" cy="17634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4" t="19445" r="61770" b="67070"/>
          <a:stretch/>
        </p:blipFill>
        <p:spPr>
          <a:xfrm>
            <a:off x="7843837" y="4530861"/>
            <a:ext cx="3509963" cy="16623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765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Types and type inference: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 smtClean="0"/>
              <a:t> and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10120746" cy="53006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An integer is a whole number (it doesn’t have a decimal point). </a:t>
            </a:r>
          </a:p>
          <a:p>
            <a:r>
              <a:rPr lang="en-US" dirty="0" smtClean="0"/>
              <a:t>A double is a number with a decimal point.</a:t>
            </a:r>
          </a:p>
          <a:p>
            <a:endParaRPr lang="en-US" dirty="0" smtClean="0"/>
          </a:p>
          <a:p>
            <a:r>
              <a:rPr lang="en-US" dirty="0" smtClean="0"/>
              <a:t>Integers and double are called types.</a:t>
            </a:r>
          </a:p>
          <a:p>
            <a:pPr lvl="1"/>
            <a:r>
              <a:rPr lang="en-US" dirty="0" smtClean="0"/>
              <a:t>Types tell the compiler what kind of data the values are</a:t>
            </a:r>
          </a:p>
          <a:p>
            <a:r>
              <a:rPr lang="en-US" dirty="0" smtClean="0"/>
              <a:t>Types are either implicit or explicit: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 is another type. It’s used for values that have up to 6 decimal digits (e.g. the number 12.956123 can be declared as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9" t="30764" r="41809" b="56065"/>
          <a:stretch/>
        </p:blipFill>
        <p:spPr>
          <a:xfrm>
            <a:off x="1177636" y="4003960"/>
            <a:ext cx="6539346" cy="14270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375564" y="4036219"/>
            <a:ext cx="523008" cy="486540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3722" y="4522759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77929" y="4918365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71405" y="2626621"/>
            <a:ext cx="3429002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an integer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8371405" y="3659280"/>
            <a:ext cx="3340661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 double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8372963" y="4691940"/>
            <a:ext cx="3241963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We’re telling the compiler that this is a double</a:t>
            </a:r>
            <a:endParaRPr lang="en-US" sz="2200" dirty="0"/>
          </a:p>
        </p:txBody>
      </p:sp>
      <p:cxnSp>
        <p:nvCxnSpPr>
          <p:cNvPr id="16" name="Straight Arrow Connector 15"/>
          <p:cNvCxnSpPr>
            <a:endCxn id="6" idx="3"/>
          </p:cNvCxnSpPr>
          <p:nvPr/>
        </p:nvCxnSpPr>
        <p:spPr>
          <a:xfrm flipH="1">
            <a:off x="5898572" y="3011341"/>
            <a:ext cx="2472833" cy="126814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113013" y="3994127"/>
            <a:ext cx="2258392" cy="72334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1"/>
          </p:cNvCxnSpPr>
          <p:nvPr/>
        </p:nvCxnSpPr>
        <p:spPr>
          <a:xfrm flipH="1">
            <a:off x="7630793" y="5076661"/>
            <a:ext cx="742170" cy="4405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7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8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12307" y="1299752"/>
            <a:ext cx="8111837" cy="5300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happens and why?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Type Inference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0769" y="1299752"/>
            <a:ext cx="4286469" cy="610923"/>
          </a:xfrm>
        </p:spPr>
        <p:txBody>
          <a:bodyPr>
            <a:normAutofit fontScale="92500"/>
          </a:bodyPr>
          <a:lstStyle/>
          <a:p>
            <a:r>
              <a:rPr lang="en-US" sz="3000" dirty="0" smtClean="0"/>
              <a:t>Run the following 2 codes: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0" t="49425" r="43795" b="40697"/>
          <a:stretch/>
        </p:blipFill>
        <p:spPr>
          <a:xfrm>
            <a:off x="868284" y="1910675"/>
            <a:ext cx="3220278" cy="11260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61" t="18266" r="68126" b="75777"/>
          <a:stretch/>
        </p:blipFill>
        <p:spPr>
          <a:xfrm>
            <a:off x="868952" y="4476245"/>
            <a:ext cx="4747849" cy="12435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2" t="49817" r="44201" b="37436"/>
          <a:stretch/>
        </p:blipFill>
        <p:spPr>
          <a:xfrm>
            <a:off x="7021682" y="1910675"/>
            <a:ext cx="3066011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3" t="49817" r="42265" b="37436"/>
          <a:stretch/>
        </p:blipFill>
        <p:spPr>
          <a:xfrm>
            <a:off x="7021683" y="3650834"/>
            <a:ext cx="3408600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4257" y="5518048"/>
            <a:ext cx="4815432" cy="1082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Why are the results different?</a:t>
            </a:r>
          </a:p>
          <a:p>
            <a:pPr lvl="1"/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myAge</a:t>
            </a:r>
            <a:r>
              <a:rPr lang="en-US" sz="2600" dirty="0" smtClean="0"/>
              <a:t> is either implicitly an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 smtClean="0"/>
              <a:t> or a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600" dirty="0" smtClean="0"/>
              <a:t>.</a:t>
            </a:r>
          </a:p>
          <a:p>
            <a:endParaRPr lang="en-US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261656" y="1094958"/>
            <a:ext cx="59635" cy="522633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5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8820</TotalTime>
  <Words>2063</Words>
  <Application>Microsoft Macintosh PowerPoint</Application>
  <PresentationFormat>Widescreen</PresentationFormat>
  <Paragraphs>296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Calibri</vt:lpstr>
      <vt:lpstr>Calibri Light</vt:lpstr>
      <vt:lpstr>Consolas</vt:lpstr>
      <vt:lpstr>Mangal</vt:lpstr>
      <vt:lpstr>Arial</vt:lpstr>
      <vt:lpstr>Office Theme</vt:lpstr>
      <vt:lpstr>App Development With Swift</vt:lpstr>
      <vt:lpstr>Requirements</vt:lpstr>
      <vt:lpstr>Workshop 1 – An Introduction to Swift and the First App</vt:lpstr>
      <vt:lpstr>Simple Values: let and var</vt:lpstr>
      <vt:lpstr>PowerPoint Presentation</vt:lpstr>
      <vt:lpstr>Exercise: let and var</vt:lpstr>
      <vt:lpstr>PowerPoint Presentation</vt:lpstr>
      <vt:lpstr>Types and type inference: int and double</vt:lpstr>
      <vt:lpstr>Exercise: Type Inference</vt:lpstr>
      <vt:lpstr>Strings</vt:lpstr>
      <vt:lpstr>String Concatenation</vt:lpstr>
      <vt:lpstr>PowerPoint Presentation</vt:lpstr>
      <vt:lpstr>Type Conversion</vt:lpstr>
      <vt:lpstr>PowerPoint Presentation</vt:lpstr>
      <vt:lpstr>Flow Control: The if statement</vt:lpstr>
      <vt:lpstr>iOS App #1: Hello World</vt:lpstr>
      <vt:lpstr>PowerPoint Presentation</vt:lpstr>
      <vt:lpstr>PowerPoint Presentation</vt:lpstr>
      <vt:lpstr>PowerPoint Presentation</vt:lpstr>
      <vt:lpstr>Introduction to the Xcode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iOS App #3: Question &amp; Answer</vt:lpstr>
      <vt:lpstr>GitHub</vt:lpstr>
      <vt:lpstr>Deploy on Device</vt:lpstr>
      <vt:lpstr>iOS App #2: Digital Flashcards</vt:lpstr>
      <vt:lpstr>iOS App #3: Animal Sounds</vt:lpstr>
      <vt:lpstr>iOS App #4: MCQ Quiz</vt:lpstr>
      <vt:lpstr>iOS App #5: Colour-Picker App</vt:lpstr>
      <vt:lpstr>iOS App #6: Drag &amp; Drop?</vt:lpstr>
      <vt:lpstr>Day 2</vt:lpstr>
      <vt:lpstr>More UI Controls</vt:lpstr>
      <vt:lpstr>Persistent Data</vt:lpstr>
      <vt:lpstr>Local Notifications</vt:lpstr>
      <vt:lpstr>Tabbed View</vt:lpstr>
      <vt:lpstr>Paged View?</vt:lpstr>
      <vt:lpstr>iOS App #5: Timer</vt:lpstr>
      <vt:lpstr>iOS App #6: Food Tracker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Development With Swift</dc:title>
  <dc:creator>Fritz Lim</dc:creator>
  <cp:lastModifiedBy>Fritz Lim</cp:lastModifiedBy>
  <cp:revision>180</cp:revision>
  <dcterms:created xsi:type="dcterms:W3CDTF">2017-12-04T05:26:11Z</dcterms:created>
  <dcterms:modified xsi:type="dcterms:W3CDTF">2017-12-19T12:57:34Z</dcterms:modified>
</cp:coreProperties>
</file>